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3" r:id="rId2"/>
    <p:sldId id="1077" r:id="rId3"/>
    <p:sldId id="1075" r:id="rId4"/>
    <p:sldId id="1076" r:id="rId5"/>
    <p:sldId id="1059" r:id="rId6"/>
    <p:sldId id="1019" r:id="rId7"/>
    <p:sldId id="294" r:id="rId8"/>
    <p:sldId id="298" r:id="rId9"/>
    <p:sldId id="302" r:id="rId10"/>
    <p:sldId id="1065" r:id="rId11"/>
    <p:sldId id="1069" r:id="rId12"/>
    <p:sldId id="1070" r:id="rId13"/>
    <p:sldId id="1068" r:id="rId14"/>
    <p:sldId id="1071" r:id="rId15"/>
    <p:sldId id="303" r:id="rId16"/>
    <p:sldId id="1020" r:id="rId17"/>
    <p:sldId id="306" r:id="rId18"/>
    <p:sldId id="305" r:id="rId19"/>
    <p:sldId id="1061" r:id="rId20"/>
    <p:sldId id="304" r:id="rId21"/>
    <p:sldId id="307" r:id="rId22"/>
    <p:sldId id="308" r:id="rId23"/>
    <p:sldId id="1023" r:id="rId24"/>
    <p:sldId id="1021" r:id="rId25"/>
    <p:sldId id="296" r:id="rId26"/>
    <p:sldId id="299" r:id="rId27"/>
    <p:sldId id="301" r:id="rId28"/>
    <p:sldId id="300" r:id="rId29"/>
    <p:sldId id="1022" r:id="rId30"/>
    <p:sldId id="1027" r:id="rId31"/>
    <p:sldId id="1025" r:id="rId32"/>
    <p:sldId id="1028" r:id="rId33"/>
    <p:sldId id="1030" r:id="rId34"/>
    <p:sldId id="1064" r:id="rId35"/>
    <p:sldId id="1060" r:id="rId36"/>
    <p:sldId id="295" r:id="rId37"/>
    <p:sldId id="1024" r:id="rId3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FF6600"/>
    <a:srgbClr val="9900FF"/>
    <a:srgbClr val="000099"/>
    <a:srgbClr val="9900CC"/>
    <a:srgbClr val="993300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6" autoAdjust="0"/>
    <p:restoredTop sz="90929"/>
  </p:normalViewPr>
  <p:slideViewPr>
    <p:cSldViewPr>
      <p:cViewPr varScale="1">
        <p:scale>
          <a:sx n="76" d="100"/>
          <a:sy n="76" d="100"/>
        </p:scale>
        <p:origin x="1101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13E41E9-F0EF-4029-B53D-F67F0692F6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D8DA64-41FE-49E1-9996-375F01CCE5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2D71D34-1CD6-42E6-90C0-9296DB7AA6BA}" type="datetimeFigureOut">
              <a:rPr lang="zh-CN" altLang="en-US"/>
              <a:pPr>
                <a:defRPr/>
              </a:pPr>
              <a:t>2023/5/9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65DDEEE1-BAB1-4F8A-95F3-2A8A2DF875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8119BEA5-4909-4373-B143-548BC77DF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9CCD9E-4F61-472E-B59F-5F80F0C8B8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FE7845-293D-4A3B-A3D9-0A0566930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9107B8D-C07A-40E2-9087-8E7E023906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107B8D-C07A-40E2-9087-8E7E0239066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7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17E6CDED-E2E0-4B10-B8F3-C8F1889608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E6538CD8-F89A-4511-BF23-2CF4001F92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id="{8F61AC01-367D-4FC8-ACF1-7235E9AE72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39C1BD4-F7FF-49B8-8229-ECA96CE58E4F}" type="slidenum">
              <a:rPr lang="zh-CN" altLang="en-US" sz="1200" smtClean="0"/>
              <a:pPr/>
              <a:t>26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A5657203-4793-4C94-9418-3F6A5F4884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CB418984-5D47-4347-AB27-21B38B1FD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1CB601EB-931F-4BE1-A36C-415E01755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E76FA17-5253-4BD1-A7FE-62B5004E2BCB}" type="slidenum">
              <a:rPr lang="zh-CN" altLang="en-US" sz="1200" smtClean="0"/>
              <a:pPr/>
              <a:t>27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4D0C1F96-C28F-42E3-A93E-2A9E46D4D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32007746-00B4-4E7C-89D2-AC6356E4D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3A5CB272-A383-4189-9063-F6619225AA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C102AAD-1B08-4E2F-905E-6617BE0DD4EF}" type="slidenum">
              <a:rPr lang="zh-CN" altLang="en-US" sz="1200" smtClean="0"/>
              <a:pPr/>
              <a:t>28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5493D016-3E5E-4E32-839C-97841A5BC0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D07A5146-4105-49F7-9237-4B8D5388CD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A02892F2-A076-402A-B140-6212371F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AC87F4B-8828-4BA0-B49E-797ACDB295FF}" type="slidenum">
              <a:rPr lang="en-US" altLang="zh-CN" sz="1300" smtClean="0">
                <a:latin typeface="Tahoma" panose="020B0604030504040204" pitchFamily="34" charset="0"/>
              </a:rPr>
              <a:pPr/>
              <a:t>29</a:t>
            </a:fld>
            <a:endParaRPr lang="en-US" altLang="zh-CN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107B8D-C07A-40E2-9087-8E7E0239066F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0924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27086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00800" y="914400"/>
            <a:ext cx="1905000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914400"/>
            <a:ext cx="5562600" cy="5105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05252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8612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4897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05000"/>
            <a:ext cx="3733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905000"/>
            <a:ext cx="3733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9067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0740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099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07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384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6079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28D1785-5734-40DE-A1C2-238DB89E6D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391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38D8EE4-28B0-44C6-B3FF-E54F00FBD2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05000"/>
            <a:ext cx="762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1030" name="Text Box 10">
            <a:extLst>
              <a:ext uri="{FF2B5EF4-FFF2-40B4-BE49-F238E27FC236}">
                <a16:creationId xmlns:a16="http://schemas.microsoft.com/office/drawing/2014/main" id="{899D5211-9AD8-43DF-BAD9-009247B9EFD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53400" y="6319838"/>
            <a:ext cx="361950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fld id="{3935DC30-69EA-4E81-AB72-FE8D335404E8}" type="slidenum">
              <a:rPr lang="en-US" altLang="zh-CN" sz="1200" smtClean="0">
                <a:solidFill>
                  <a:srgbClr val="000066"/>
                </a:solidFill>
              </a:rPr>
              <a:pPr eaLnBrk="1" hangingPunct="1">
                <a:defRPr/>
              </a:pPr>
              <a:t>‹#›</a:t>
            </a:fld>
            <a:endParaRPr lang="en-US" altLang="zh-CN" sz="1200">
              <a:solidFill>
                <a:srgbClr val="000066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CC62913-C298-4152-A5C3-0AD264781D3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58788" y="1622425"/>
            <a:ext cx="8226425" cy="31750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>
              <a:ea typeface="宋体" panose="02010600030101010101" pitchFamily="2" charset="-122"/>
            </a:endParaRPr>
          </a:p>
        </p:txBody>
      </p:sp>
      <p:pic>
        <p:nvPicPr>
          <p:cNvPr id="2" name="Picture 9" descr="南理工校徽">
            <a:extLst>
              <a:ext uri="{FF2B5EF4-FFF2-40B4-BE49-F238E27FC236}">
                <a16:creationId xmlns:a16="http://schemas.microsoft.com/office/drawing/2014/main" id="{322430CF-973C-4307-8951-7DA360CF90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96838"/>
            <a:ext cx="288131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隶书" panose="020105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kumimoji="1"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liaoym@163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90%86%E6%83%B3%E4%BD%8E%E9%80%9A%E4%BF%A1%E9%81%93/1627399" TargetMode="External"/><Relationship Id="rId2" Type="http://schemas.openxmlformats.org/officeDocument/2006/relationships/hyperlink" Target="https://baike.baidu.com/item/%E7%A0%81%E5%85%83%E4%BC%A0%E8%BE%93%E9%80%9F%E7%8E%87/630567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liaoym@163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&#23556;&#39057;&#19982;&#24494;&#27874;&#30005;&#36335;\246849b77727685104b81b6fe0e05b4c.mp4" TargetMode="External"/><Relationship Id="rId1" Type="http://schemas.microsoft.com/office/2007/relationships/media" Target="file:///D:\&#23556;&#39057;&#19982;&#24494;&#27874;&#30005;&#36335;\246849b77727685104b81b6fe0e05b4c.mp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692E466-29FB-46AE-89A4-757463BE5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971675"/>
            <a:ext cx="7772400" cy="14620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微波技术基础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B692FA-A234-4AA4-969F-07380055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68638"/>
            <a:ext cx="7772400" cy="2881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3000" b="0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zh-CN" sz="3000" b="0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zh-CN" altLang="en-US" sz="3000" b="0" kern="0" dirty="0">
                <a:solidFill>
                  <a:schemeClr val="tx1"/>
                </a:solidFill>
              </a:rPr>
              <a:t>廖轶明 </a:t>
            </a:r>
            <a:r>
              <a:rPr lang="en-US" altLang="zh-CN" sz="3000" b="0" kern="0" dirty="0">
                <a:solidFill>
                  <a:schemeClr val="tx1"/>
                </a:solidFill>
              </a:rPr>
              <a:t>E-mail: </a:t>
            </a:r>
            <a:r>
              <a:rPr lang="en-US" altLang="zh-CN" sz="3000" b="0" kern="0" dirty="0">
                <a:solidFill>
                  <a:srgbClr val="0000FF"/>
                </a:solidFill>
                <a:hlinkClick r:id="rId2"/>
              </a:rPr>
              <a:t>mliaoym@163.com</a:t>
            </a:r>
            <a:endParaRPr lang="en-US" altLang="zh-CN" sz="3000" b="0" kern="0" dirty="0">
              <a:solidFill>
                <a:srgbClr val="0000FF"/>
              </a:solidFill>
            </a:endParaRPr>
          </a:p>
          <a:p>
            <a:pPr eaLnBrk="1" hangingPunct="1">
              <a:defRPr/>
            </a:pPr>
            <a:r>
              <a:rPr lang="en-US" altLang="zh-CN" sz="3000" b="0" kern="0" dirty="0">
                <a:solidFill>
                  <a:schemeClr val="tx1"/>
                </a:solidFill>
              </a:rPr>
              <a:t>            Tel: </a:t>
            </a:r>
            <a:r>
              <a:rPr lang="en-US" altLang="zh-CN" sz="3000" b="0" kern="0" dirty="0">
                <a:solidFill>
                  <a:srgbClr val="0000FF"/>
                </a:solidFill>
              </a:rPr>
              <a:t>13913874255</a:t>
            </a:r>
            <a:endParaRPr lang="zh-CN" altLang="en-US" sz="3000" b="0" kern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5BC61740-D065-4F29-ABAA-BCD9D717B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隶书" panose="02010509060101010101" pitchFamily="49" charset="-122"/>
              </a:rPr>
              <a:t>绪论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05A9DB-05EE-4E20-902F-2C57F3E39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3429000"/>
            <a:ext cx="5165725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0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手机通信</a:t>
            </a:r>
          </a:p>
        </p:txBody>
      </p:sp>
    </p:spTree>
    <p:extLst>
      <p:ext uri="{BB962C8B-B14F-4D97-AF65-F5344CB8AC3E}">
        <p14:creationId xmlns:p14="http://schemas.microsoft.com/office/powerpoint/2010/main" val="155630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EFB682E5-37E4-4A6D-8399-80A334BD6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手机通信</a:t>
            </a:r>
          </a:p>
        </p:txBody>
      </p:sp>
      <p:pic>
        <p:nvPicPr>
          <p:cNvPr id="3074" name="Picture 2" descr="https://img2.baidu.com/it/u=3814786331,4078315963&amp;fm=26&amp;fmt=auto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16832"/>
            <a:ext cx="34004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486E63-C200-4F64-AAE0-63F5C1A9C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2919413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27584" y="4365104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看得见的系统：手机</a:t>
            </a:r>
            <a:endParaRPr lang="en-US" altLang="zh-CN" dirty="0"/>
          </a:p>
          <a:p>
            <a:r>
              <a:rPr lang="zh-CN" altLang="en-US" dirty="0"/>
              <a:t>看不见的系统：基站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520192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华为、中兴、爱立信、诺基亚、大唐移动、英特尔、新华三、赛特斯、京信通信、佰才邦、创意信息、瑞斯康达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9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EFB682E5-37E4-4A6D-8399-80A334BD6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手机通信</a:t>
            </a:r>
          </a:p>
        </p:txBody>
      </p:sp>
      <p:sp>
        <p:nvSpPr>
          <p:cNvPr id="3" name="矩形 2"/>
          <p:cNvSpPr/>
          <p:nvPr/>
        </p:nvSpPr>
        <p:spPr>
          <a:xfrm>
            <a:off x="184324" y="4073558"/>
            <a:ext cx="85689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-apple-system"/>
              </a:rPr>
              <a:t>奈奎斯特</a:t>
            </a:r>
            <a:r>
              <a:rPr lang="zh-CN" altLang="en-US" dirty="0"/>
              <a:t>第一准则是指奈奎斯特（</a:t>
            </a:r>
            <a:r>
              <a:rPr lang="en-US" altLang="zh-CN" dirty="0" err="1"/>
              <a:t>Nyquist</a:t>
            </a:r>
            <a:r>
              <a:rPr lang="zh-CN" altLang="en-US" dirty="0"/>
              <a:t>）于</a:t>
            </a:r>
            <a:r>
              <a:rPr lang="en-US" altLang="zh-CN" dirty="0"/>
              <a:t>1924</a:t>
            </a:r>
            <a:r>
              <a:rPr lang="zh-CN" altLang="en-US" dirty="0"/>
              <a:t>年推导出在理想低通信道下的最高</a:t>
            </a:r>
            <a:r>
              <a:rPr lang="zh-CN" altLang="en-US" dirty="0">
                <a:hlinkClick r:id="rId2"/>
              </a:rPr>
              <a:t>码元传输速率</a:t>
            </a:r>
            <a:r>
              <a:rPr lang="zh-CN" altLang="en-US" dirty="0"/>
              <a:t>的公式，公式表示为</a:t>
            </a:r>
            <a:r>
              <a:rPr lang="zh-CN" altLang="en-US" dirty="0">
                <a:hlinkClick r:id="rId3"/>
              </a:rPr>
              <a:t>理想低通信道</a:t>
            </a:r>
            <a:r>
              <a:rPr lang="zh-CN" altLang="en-US" dirty="0"/>
              <a:t>下的最高码元传输速率</a:t>
            </a:r>
            <a:r>
              <a:rPr lang="en-US" altLang="zh-CN" dirty="0"/>
              <a:t>=2W Baud</a:t>
            </a:r>
            <a:r>
              <a:rPr lang="zh-CN" altLang="en-US" dirty="0"/>
              <a:t>。</a:t>
            </a:r>
            <a:endParaRPr lang="en-US" altLang="zh-CN" dirty="0">
              <a:solidFill>
                <a:srgbClr val="0000FF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5G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的优势：</a:t>
            </a:r>
            <a:r>
              <a:rPr lang="zh-CN" altLang="en-US" dirty="0">
                <a:solidFill>
                  <a:srgbClr val="FF0000"/>
                </a:solidFill>
              </a:rPr>
              <a:t>频率高，带宽大，天线小，抗干扰能力强</a:t>
            </a:r>
          </a:p>
        </p:txBody>
      </p:sp>
      <p:pic>
        <p:nvPicPr>
          <p:cNvPr id="4100" name="Picture 4" descr="https://img0.baidu.com/it/u=1420802058,3820477669&amp;fm=26&amp;fmt=auto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4212976" cy="320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l="5999" t="32149" r="31691" b="23751"/>
          <a:stretch/>
        </p:blipFill>
        <p:spPr>
          <a:xfrm>
            <a:off x="4442247" y="1772816"/>
            <a:ext cx="4521931" cy="1800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97" y="3573016"/>
            <a:ext cx="4549440" cy="159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9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EFB682E5-37E4-4A6D-8399-80A334BD6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手机通信</a:t>
            </a:r>
          </a:p>
        </p:txBody>
      </p:sp>
      <p:pic>
        <p:nvPicPr>
          <p:cNvPr id="2050" name="Picture 2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3672408" cy="206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在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1" y="3861048"/>
            <a:ext cx="3768353" cy="203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在这里插入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658655"/>
            <a:ext cx="4284464" cy="210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195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EFB682E5-37E4-4A6D-8399-80A334BD6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手机通信</a:t>
            </a:r>
          </a:p>
        </p:txBody>
      </p:sp>
      <p:sp>
        <p:nvSpPr>
          <p:cNvPr id="3" name="矩形 2"/>
          <p:cNvSpPr/>
          <p:nvPr/>
        </p:nvSpPr>
        <p:spPr>
          <a:xfrm>
            <a:off x="251520" y="198884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5G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问题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3528" y="291951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价格昂贵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频率越高，传播过程中的衰减也越大。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频率越高，绕射能力越差。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缺乏精密的设计工具和加工技术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器件电路损耗高，功率容量低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28" name="Picture 4" descr="https://img0.baidu.com/it/u=1420802058,3820477669&amp;fm=26&amp;fmt=auto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518" y="2060848"/>
            <a:ext cx="161070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img0.baidu.com/it/u=1420802058,3820477669&amp;fm=26&amp;fmt=auto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82" y="3169336"/>
            <a:ext cx="1867780" cy="141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mg0.baidu.com/it/u=1420802058,3820477669&amp;fm=26&amp;fmt=auto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060848"/>
            <a:ext cx="1746569" cy="132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img0.baidu.com/it/u=1420802058,3820477669&amp;fm=26&amp;fmt=auto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62" y="3284984"/>
            <a:ext cx="161070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47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EFB682E5-37E4-4A6D-8399-80A334BD6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射频及微波应用</a:t>
            </a:r>
          </a:p>
        </p:txBody>
      </p:sp>
      <p:sp>
        <p:nvSpPr>
          <p:cNvPr id="15" name="矩形 22">
            <a:extLst>
              <a:ext uri="{FF2B5EF4-FFF2-40B4-BE49-F238E27FC236}">
                <a16:creationId xmlns:a16="http://schemas.microsoft.com/office/drawing/2014/main" id="{33973D51-4D6C-4B37-A9BB-792B9526B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73238"/>
            <a:ext cx="7164388" cy="41544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微波传感的优点</a:t>
            </a:r>
            <a:r>
              <a:rPr lang="en-US" altLang="zh-CN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: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+mj-lt"/>
                <a:ea typeface="楷体_GB2312" pitchFamily="49" charset="-122"/>
              </a:rPr>
              <a:t>可以穿透金属外的任何材料，包括等离子体</a:t>
            </a:r>
            <a:endParaRPr lang="en-US" altLang="zh-CN" sz="3200" b="1" dirty="0">
              <a:latin typeface="+mj-lt"/>
              <a:ea typeface="楷体_GB2312" pitchFamily="49" charset="-122"/>
            </a:endParaRP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+mj-lt"/>
                <a:ea typeface="楷体_GB2312" pitchFamily="49" charset="-122"/>
              </a:rPr>
              <a:t>不需要物理接触</a:t>
            </a:r>
            <a:endParaRPr lang="en-US" altLang="zh-CN" sz="3200" b="1" dirty="0">
              <a:latin typeface="+mj-lt"/>
              <a:ea typeface="楷体_GB2312" pitchFamily="49" charset="-122"/>
            </a:endParaRP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+mj-lt"/>
                <a:ea typeface="楷体_GB2312" pitchFamily="49" charset="-122"/>
              </a:rPr>
              <a:t>不受环境影响</a:t>
            </a:r>
            <a:endParaRPr lang="en-US" altLang="zh-CN" sz="3200" b="1" dirty="0">
              <a:latin typeface="+mj-lt"/>
              <a:ea typeface="楷体_GB2312" pitchFamily="49" charset="-122"/>
            </a:endParaRP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+mj-lt"/>
                <a:ea typeface="楷体_GB2312" pitchFamily="49" charset="-122"/>
              </a:rPr>
              <a:t>安全无害，不影响材料性能</a:t>
            </a:r>
            <a:endParaRPr lang="en-US" altLang="zh-CN" sz="3200" b="1" dirty="0">
              <a:latin typeface="+mj-lt"/>
              <a:ea typeface="楷体_GB2312" pitchFamily="49" charset="-122"/>
            </a:endParaRP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+mj-lt"/>
                <a:ea typeface="楷体_GB2312" pitchFamily="49" charset="-122"/>
              </a:rPr>
              <a:t>传感器具有高度稳定性</a:t>
            </a:r>
            <a:endParaRPr lang="en-US" altLang="zh-CN" sz="3200" b="1" dirty="0">
              <a:latin typeface="+mj-lt"/>
              <a:ea typeface="楷体_GB2312" pitchFamily="49" charset="-122"/>
            </a:endParaRPr>
          </a:p>
          <a:p>
            <a:pPr lvl="1" indent="0" eaLnBrk="1" hangingPunct="1">
              <a:defRPr/>
            </a:pPr>
            <a:endParaRPr lang="en-US" altLang="zh-CN" sz="3200" b="1" dirty="0">
              <a:latin typeface="+mj-lt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5BC61740-D065-4F29-ABAA-BCD9D717B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隶书" panose="02010509060101010101" pitchFamily="49" charset="-122"/>
              </a:rPr>
              <a:t>绪论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05A9DB-05EE-4E20-902F-2C57F3E39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3429000"/>
            <a:ext cx="5165725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0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交通雷达</a:t>
            </a:r>
            <a:r>
              <a:rPr lang="en-US" altLang="zh-CN" sz="40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\</a:t>
            </a:r>
            <a:r>
              <a:rPr lang="zh-CN" altLang="en-US" sz="40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汽车雷达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C153DAB5-4578-496E-AD4B-CADDFC6BE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9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交通雷达</a:t>
            </a:r>
            <a:r>
              <a:rPr lang="en-US" altLang="zh-CN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\</a:t>
            </a: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汽车雷达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5DF51E-77C7-4616-9FEF-26F4C029C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69929"/>
            <a:ext cx="3625532" cy="27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1841693-EF60-4BF2-96E4-20A61D94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794536"/>
            <a:ext cx="3963387" cy="223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F1D301-C774-4511-81A3-98BEA1A506B7}"/>
              </a:ext>
            </a:extLst>
          </p:cNvPr>
          <p:cNvSpPr txBox="1"/>
          <p:nvPr/>
        </p:nvSpPr>
        <p:spPr>
          <a:xfrm>
            <a:off x="1205864" y="290993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雾天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7FBA76C-7186-4575-B722-A9ECDD84F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5" b="13969"/>
          <a:stretch/>
        </p:blipFill>
        <p:spPr bwMode="auto">
          <a:xfrm>
            <a:off x="4513806" y="4040382"/>
            <a:ext cx="3963387" cy="266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7EE480-52C7-4766-8AE4-7D365352E740}"/>
              </a:ext>
            </a:extLst>
          </p:cNvPr>
          <p:cNvSpPr txBox="1"/>
          <p:nvPr/>
        </p:nvSpPr>
        <p:spPr>
          <a:xfrm>
            <a:off x="5516488" y="229914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沙尘暴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AA795A-72B8-4308-98EB-7BF71BB1843D}"/>
              </a:ext>
            </a:extLst>
          </p:cNvPr>
          <p:cNvSpPr txBox="1"/>
          <p:nvPr/>
        </p:nvSpPr>
        <p:spPr>
          <a:xfrm>
            <a:off x="5436096" y="429911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雨雪天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>
            <a:extLst>
              <a:ext uri="{FF2B5EF4-FFF2-40B4-BE49-F238E27FC236}">
                <a16:creationId xmlns:a16="http://schemas.microsoft.com/office/drawing/2014/main" id="{43F48015-874C-463E-9BC6-247CDBD2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11600"/>
            <a:ext cx="38163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1">
            <a:extLst>
              <a:ext uri="{FF2B5EF4-FFF2-40B4-BE49-F238E27FC236}">
                <a16:creationId xmlns:a16="http://schemas.microsoft.com/office/drawing/2014/main" id="{50981BF9-0FE1-40EC-8A7E-A488BAED8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081338"/>
            <a:ext cx="16795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百度无人驾驶汽车</a:t>
            </a:r>
          </a:p>
        </p:txBody>
      </p:sp>
      <p:pic>
        <p:nvPicPr>
          <p:cNvPr id="13316" name="Picture 6">
            <a:extLst>
              <a:ext uri="{FF2B5EF4-FFF2-40B4-BE49-F238E27FC236}">
                <a16:creationId xmlns:a16="http://schemas.microsoft.com/office/drawing/2014/main" id="{4D57F016-63F5-4A27-BA59-E30A5967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1835150"/>
            <a:ext cx="4787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文本框 1">
            <a:extLst>
              <a:ext uri="{FF2B5EF4-FFF2-40B4-BE49-F238E27FC236}">
                <a16:creationId xmlns:a16="http://schemas.microsoft.com/office/drawing/2014/main" id="{29C7F601-FFA1-43DB-8569-E494E0ED0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4854575"/>
            <a:ext cx="16779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奥迪自动驾驶方案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CDC06B-77E2-4291-97F1-8A7CA444A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9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交通雷达</a:t>
            </a:r>
            <a:r>
              <a:rPr lang="en-US" altLang="zh-CN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\</a:t>
            </a: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汽车雷达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4FCDC06B-77E2-4291-97F1-8A7CA444A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9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交通雷达</a:t>
            </a:r>
            <a:r>
              <a:rPr lang="en-US" altLang="zh-CN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\</a:t>
            </a: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汽车雷达</a:t>
            </a:r>
          </a:p>
        </p:txBody>
      </p:sp>
      <p:pic>
        <p:nvPicPr>
          <p:cNvPr id="3" name="图片 2" descr="图形用户界面, 应用程序, Word&#10;&#10;描述已自动生成">
            <a:extLst>
              <a:ext uri="{FF2B5EF4-FFF2-40B4-BE49-F238E27FC236}">
                <a16:creationId xmlns:a16="http://schemas.microsoft.com/office/drawing/2014/main" id="{474C92F1-A681-4898-90BE-7085031A3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37" t="15096" r="38975" b="69600"/>
          <a:stretch/>
        </p:blipFill>
        <p:spPr>
          <a:xfrm>
            <a:off x="251520" y="2060848"/>
            <a:ext cx="2088232" cy="2536282"/>
          </a:xfrm>
          <a:prstGeom prst="rect">
            <a:avLst/>
          </a:prstGeom>
        </p:spPr>
      </p:pic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BFF17A89-5128-482D-AB7F-B94079FE1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50" t="13993" r="30313" b="21608"/>
          <a:stretch/>
        </p:blipFill>
        <p:spPr>
          <a:xfrm>
            <a:off x="2483768" y="1672804"/>
            <a:ext cx="2952328" cy="46830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E56724-D0ED-4EA2-B224-835138E82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672804"/>
            <a:ext cx="3520763" cy="4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62777"/>
            <a:ext cx="2952328" cy="525120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4B692FA-A234-4AA4-969F-07380055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1988840"/>
            <a:ext cx="7772400" cy="2881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en-US" altLang="zh-CN" sz="3000" b="0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zh-CN" sz="3000" b="0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zh-CN" altLang="en-US" sz="3000" b="0" kern="0" dirty="0">
                <a:solidFill>
                  <a:schemeClr val="tx1"/>
                </a:solidFill>
              </a:rPr>
              <a:t>廖轶明 </a:t>
            </a:r>
            <a:r>
              <a:rPr lang="en-US" altLang="zh-CN" sz="3000" b="0" kern="0" dirty="0">
                <a:solidFill>
                  <a:schemeClr val="tx1"/>
                </a:solidFill>
              </a:rPr>
              <a:t>E-mail: </a:t>
            </a:r>
            <a:r>
              <a:rPr lang="en-US" altLang="zh-CN" sz="3000" b="0" kern="0" dirty="0">
                <a:solidFill>
                  <a:srgbClr val="0000FF"/>
                </a:solidFill>
                <a:hlinkClick r:id="rId3"/>
              </a:rPr>
              <a:t>mliaoym@163.com</a:t>
            </a:r>
            <a:endParaRPr lang="en-US" altLang="zh-CN" sz="3000" b="0" kern="0" dirty="0">
              <a:solidFill>
                <a:srgbClr val="0000FF"/>
              </a:solidFill>
            </a:endParaRPr>
          </a:p>
          <a:p>
            <a:pPr eaLnBrk="1" hangingPunct="1">
              <a:defRPr/>
            </a:pPr>
            <a:r>
              <a:rPr lang="en-US" altLang="zh-CN" sz="3000" b="0" kern="0" dirty="0">
                <a:solidFill>
                  <a:schemeClr val="tx1"/>
                </a:solidFill>
              </a:rPr>
              <a:t>            </a:t>
            </a:r>
            <a:r>
              <a:rPr lang="en-US" altLang="zh-CN" sz="3000" b="0" kern="0" dirty="0" smtClean="0">
                <a:solidFill>
                  <a:schemeClr val="tx1"/>
                </a:solidFill>
              </a:rPr>
              <a:t> Tel</a:t>
            </a:r>
            <a:r>
              <a:rPr lang="en-US" altLang="zh-CN" sz="3000" b="0" kern="0" dirty="0">
                <a:solidFill>
                  <a:schemeClr val="tx1"/>
                </a:solidFill>
              </a:rPr>
              <a:t>: </a:t>
            </a:r>
            <a:r>
              <a:rPr lang="en-US" altLang="zh-CN" sz="3000" b="0" kern="0" dirty="0" smtClean="0">
                <a:solidFill>
                  <a:srgbClr val="0000FF"/>
                </a:solidFill>
              </a:rPr>
              <a:t>13913874255</a:t>
            </a:r>
          </a:p>
          <a:p>
            <a:pPr eaLnBrk="1" hangingPunct="1">
              <a:defRPr/>
            </a:pPr>
            <a:r>
              <a:rPr lang="en-US" altLang="zh-CN" sz="3000" b="0" kern="0" dirty="0">
                <a:solidFill>
                  <a:srgbClr val="0000FF"/>
                </a:solidFill>
              </a:rPr>
              <a:t>	</a:t>
            </a:r>
            <a:r>
              <a:rPr lang="en-US" altLang="zh-CN" sz="3000" b="0" kern="0" dirty="0" smtClean="0">
                <a:solidFill>
                  <a:srgbClr val="0000FF"/>
                </a:solidFill>
              </a:rPr>
              <a:t>   </a:t>
            </a:r>
            <a:r>
              <a:rPr lang="en-US" altLang="zh-CN" sz="3000" b="0" kern="0" dirty="0" err="1" smtClean="0">
                <a:solidFill>
                  <a:schemeClr val="tx1"/>
                </a:solidFill>
              </a:rPr>
              <a:t>QQ</a:t>
            </a:r>
            <a:r>
              <a:rPr lang="zh-CN" altLang="en-US" sz="3000" b="0" kern="0" dirty="0" smtClean="0">
                <a:solidFill>
                  <a:schemeClr val="tx1"/>
                </a:solidFill>
              </a:rPr>
              <a:t>群：</a:t>
            </a:r>
            <a:r>
              <a:rPr lang="en-US" altLang="zh-CN" sz="3000" b="0" kern="0" dirty="0" smtClean="0">
                <a:solidFill>
                  <a:srgbClr val="0000FF"/>
                </a:solidFill>
              </a:rPr>
              <a:t>524062583 </a:t>
            </a:r>
            <a:endParaRPr lang="zh-CN" altLang="en-US" sz="3000" b="0" kern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33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1">
            <a:extLst>
              <a:ext uri="{FF2B5EF4-FFF2-40B4-BE49-F238E27FC236}">
                <a16:creationId xmlns:a16="http://schemas.microsoft.com/office/drawing/2014/main" id="{DD9B3A09-B6C1-45FF-AA7D-784A4F2E3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852738"/>
            <a:ext cx="1800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 b="0">
                <a:ea typeface="宋体" panose="02010600030101010101" pitchFamily="2" charset="-122"/>
              </a:rPr>
              <a:t>77Ghz</a:t>
            </a:r>
            <a:r>
              <a:rPr lang="zh-CN" altLang="en-US" sz="2400" b="0">
                <a:ea typeface="宋体" panose="02010600030101010101" pitchFamily="2" charset="-122"/>
              </a:rPr>
              <a:t>雷达</a:t>
            </a:r>
          </a:p>
        </p:txBody>
      </p:sp>
      <p:pic>
        <p:nvPicPr>
          <p:cNvPr id="14339" name="Picture 6">
            <a:extLst>
              <a:ext uri="{FF2B5EF4-FFF2-40B4-BE49-F238E27FC236}">
                <a16:creationId xmlns:a16="http://schemas.microsoft.com/office/drawing/2014/main" id="{C74CF39E-8A5A-421C-97CA-3F875860C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3235325"/>
            <a:ext cx="2767013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219abcd10776ec13381920c05e47d492.mp4">
            <a:hlinkClick r:id="" action="ppaction://media"/>
            <a:extLst>
              <a:ext uri="{FF2B5EF4-FFF2-40B4-BE49-F238E27FC236}">
                <a16:creationId xmlns:a16="http://schemas.microsoft.com/office/drawing/2014/main" id="{3E2B8756-02A2-4CDF-9F09-F8E19936383A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060575"/>
            <a:ext cx="490220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6777D07-3A91-47FB-95AF-FD3ABCCCE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9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交通雷达</a:t>
            </a:r>
            <a:r>
              <a:rPr lang="en-US" altLang="zh-CN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\</a:t>
            </a: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汽车雷达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52C6D5D1-4C85-43EA-9139-1E9D2639B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2" t="31799" r="24013" b="40199"/>
          <a:stretch>
            <a:fillRect/>
          </a:stretch>
        </p:blipFill>
        <p:spPr bwMode="auto">
          <a:xfrm>
            <a:off x="179388" y="2276475"/>
            <a:ext cx="5976937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7">
            <a:extLst>
              <a:ext uri="{FF2B5EF4-FFF2-40B4-BE49-F238E27FC236}">
                <a16:creationId xmlns:a16="http://schemas.microsoft.com/office/drawing/2014/main" id="{CB05E190-D36C-400F-AE5B-10EB36311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429000"/>
            <a:ext cx="2232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更高的频率</a:t>
            </a:r>
            <a:endParaRPr lang="en-US" altLang="zh-CN" sz="2400" b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更高的性能</a:t>
            </a:r>
            <a:endParaRPr lang="en-US" altLang="zh-CN" sz="2400" b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更低的造价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BF8A0CC-663D-49A8-9AF0-7921D26CB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9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交通雷达</a:t>
            </a:r>
            <a:r>
              <a:rPr lang="en-US" altLang="zh-CN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\</a:t>
            </a: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汽车雷达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2">
            <a:extLst>
              <a:ext uri="{FF2B5EF4-FFF2-40B4-BE49-F238E27FC236}">
                <a16:creationId xmlns:a16="http://schemas.microsoft.com/office/drawing/2014/main" id="{E84DFACF-DAA6-4D55-8651-ED68E6392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888" y="1619250"/>
            <a:ext cx="7164387" cy="47705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更高频率的优势</a:t>
            </a:r>
            <a:r>
              <a:rPr lang="en-US" altLang="zh-CN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: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+mj-lt"/>
                <a:ea typeface="楷体_GB2312" pitchFamily="49" charset="-122"/>
              </a:rPr>
              <a:t>更小的体积</a:t>
            </a:r>
            <a:endParaRPr lang="en-US" altLang="zh-CN" sz="3200" b="1" dirty="0">
              <a:solidFill>
                <a:srgbClr val="FF0000"/>
              </a:solidFill>
              <a:latin typeface="+mj-lt"/>
              <a:ea typeface="楷体_GB2312" pitchFamily="49" charset="-122"/>
            </a:endParaRP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+mj-lt"/>
                <a:ea typeface="楷体_GB2312" pitchFamily="49" charset="-122"/>
              </a:rPr>
              <a:t>更大的带宽</a:t>
            </a:r>
            <a:endParaRPr lang="en-US" altLang="zh-CN" sz="3200" b="1" dirty="0">
              <a:latin typeface="+mj-lt"/>
              <a:ea typeface="楷体_GB2312" pitchFamily="49" charset="-122"/>
            </a:endParaRP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+mj-lt"/>
                <a:ea typeface="楷体_GB2312" pitchFamily="49" charset="-122"/>
              </a:rPr>
              <a:t>更高的数据率</a:t>
            </a:r>
            <a:endParaRPr lang="en-US" altLang="zh-CN" sz="3200" b="1" dirty="0">
              <a:latin typeface="+mj-lt"/>
              <a:ea typeface="楷体_GB2312" pitchFamily="49" charset="-122"/>
            </a:endParaRP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+mj-lt"/>
                <a:ea typeface="楷体_GB2312" pitchFamily="49" charset="-122"/>
              </a:rPr>
              <a:t>更高的分辨率</a:t>
            </a:r>
            <a:endParaRPr lang="en-US" altLang="zh-CN" sz="3200" b="1" dirty="0">
              <a:solidFill>
                <a:srgbClr val="FF0000"/>
              </a:solidFill>
              <a:latin typeface="+mj-lt"/>
              <a:ea typeface="楷体_GB2312" pitchFamily="49" charset="-122"/>
            </a:endParaRPr>
          </a:p>
          <a:p>
            <a:pPr marL="571500" lvl="1" indent="-5715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更高频率的缺点</a:t>
            </a:r>
            <a:r>
              <a:rPr lang="en-US" altLang="zh-CN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: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+mj-lt"/>
                <a:ea typeface="楷体_GB2312" pitchFamily="49" charset="-122"/>
              </a:rPr>
              <a:t>器件成本更高</a:t>
            </a:r>
            <a:endParaRPr lang="en-US" altLang="zh-CN" sz="3200" b="1" dirty="0">
              <a:solidFill>
                <a:srgbClr val="FF0000"/>
              </a:solidFill>
              <a:latin typeface="+mj-lt"/>
              <a:ea typeface="楷体_GB2312" pitchFamily="49" charset="-122"/>
            </a:endParaRP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+mj-lt"/>
                <a:ea typeface="楷体_GB2312" pitchFamily="49" charset="-122"/>
              </a:rPr>
              <a:t>损耗更高</a:t>
            </a:r>
            <a:endParaRPr lang="en-US" altLang="zh-CN" sz="3200" b="1" dirty="0">
              <a:solidFill>
                <a:srgbClr val="FF0000"/>
              </a:solidFill>
              <a:latin typeface="+mj-lt"/>
              <a:ea typeface="楷体_GB2312" pitchFamily="49" charset="-122"/>
            </a:endParaRP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+mj-lt"/>
                <a:ea typeface="楷体_GB2312" pitchFamily="49" charset="-122"/>
              </a:rPr>
              <a:t>缺乏设计工具</a:t>
            </a:r>
            <a:endParaRPr lang="en-US" altLang="zh-CN" sz="3200" b="1" dirty="0">
              <a:latin typeface="+mj-lt"/>
              <a:ea typeface="楷体_GB2312" pitchFamily="49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04182B-6CE4-424A-A72C-C6B231CF5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9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交通雷达</a:t>
            </a:r>
            <a:r>
              <a:rPr lang="en-US" altLang="zh-CN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\</a:t>
            </a: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汽车雷达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DBDF946-6E36-4A6E-8E32-E07993FF2C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1743075"/>
            <a:ext cx="485775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A443AA8-211D-47D8-B8D9-A1D449426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9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交通雷达</a:t>
            </a:r>
            <a:r>
              <a:rPr lang="en-US" altLang="zh-CN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\</a:t>
            </a: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汽车雷达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938335D-8841-4DB9-AF04-239F1954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4441825"/>
            <a:ext cx="4110037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文本框 7">
            <a:extLst>
              <a:ext uri="{FF2B5EF4-FFF2-40B4-BE49-F238E27FC236}">
                <a16:creationId xmlns:a16="http://schemas.microsoft.com/office/drawing/2014/main" id="{57EBDE82-A52B-4995-BB8E-36690EA8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3398838"/>
            <a:ext cx="2952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毫米波</a:t>
            </a:r>
            <a:r>
              <a:rPr lang="en-US" altLang="zh-CN" sz="2400" b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4D</a:t>
            </a:r>
            <a:r>
              <a:rPr lang="zh-CN" altLang="en-US" sz="2400" b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点云雷达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36BDF0D9-7D5C-4D4F-B3C1-572569AF1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隶书" panose="02010509060101010101" pitchFamily="49" charset="-122"/>
              </a:rPr>
              <a:t>绪论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A220E7-D369-4F0F-9695-3CF1B17FD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3429000"/>
            <a:ext cx="5165725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0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太赫兹的应用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1">
            <a:extLst>
              <a:ext uri="{FF2B5EF4-FFF2-40B4-BE49-F238E27FC236}">
                <a16:creationId xmlns:a16="http://schemas.microsoft.com/office/drawing/2014/main" id="{B558A683-6BCF-4BDF-9203-E2549B8A8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6138" y="5876925"/>
            <a:ext cx="31718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0"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b="0"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天文探测 </a:t>
            </a:r>
            <a:r>
              <a:rPr lang="en-US" altLang="zh-CN" b="0"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(ALMA)</a:t>
            </a:r>
            <a:endParaRPr lang="zh-CN" altLang="en-US" b="0">
              <a:ea typeface="楷体" panose="02010609060101010101" pitchFamily="49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9459" name="图片 13">
            <a:extLst>
              <a:ext uri="{FF2B5EF4-FFF2-40B4-BE49-F238E27FC236}">
                <a16:creationId xmlns:a16="http://schemas.microsoft.com/office/drawing/2014/main" id="{7132AC5A-6BC6-4008-8949-EDBA320CE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755775"/>
            <a:ext cx="505460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图片 21">
            <a:extLst>
              <a:ext uri="{FF2B5EF4-FFF2-40B4-BE49-F238E27FC236}">
                <a16:creationId xmlns:a16="http://schemas.microsoft.com/office/drawing/2014/main" id="{044F55C4-D402-4832-AF6C-6873CDD2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3565525"/>
            <a:ext cx="5072062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矩形 22">
            <a:extLst>
              <a:ext uri="{FF2B5EF4-FFF2-40B4-BE49-F238E27FC236}">
                <a16:creationId xmlns:a16="http://schemas.microsoft.com/office/drawing/2014/main" id="{4B6E6EA9-CEC5-4429-93E9-1FBC6AF9B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133600"/>
            <a:ext cx="36718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>
                <a:latin typeface="Tahoma" panose="020B0604030504040204" pitchFamily="34" charset="0"/>
              </a:rPr>
              <a:t>太赫兹具有丰富的分子转动及原子结构谱线；太赫兹频段集中了宇宙中</a:t>
            </a:r>
            <a:r>
              <a:rPr lang="en-US" altLang="zh-CN" sz="2400">
                <a:latin typeface="Tahoma" panose="020B0604030504040204" pitchFamily="34" charset="0"/>
              </a:rPr>
              <a:t>50%</a:t>
            </a:r>
            <a:r>
              <a:rPr lang="zh-CN" altLang="en-US" sz="2400">
                <a:latin typeface="Tahoma" panose="020B0604030504040204" pitchFamily="34" charset="0"/>
              </a:rPr>
              <a:t>光子能量。可以用于探测宇宙中炭（</a:t>
            </a:r>
            <a:r>
              <a:rPr lang="en-US" altLang="zh-CN" sz="2400">
                <a:latin typeface="Tahoma" panose="020B0604030504040204" pitchFamily="34" charset="0"/>
              </a:rPr>
              <a:t>C)</a:t>
            </a:r>
            <a:r>
              <a:rPr lang="zh-CN" altLang="en-US" sz="2400">
                <a:latin typeface="Tahoma" panose="020B0604030504040204" pitchFamily="34" charset="0"/>
              </a:rPr>
              <a:t>、水（</a:t>
            </a:r>
            <a:r>
              <a:rPr lang="en-US" altLang="zh-CN" sz="2400">
                <a:latin typeface="Tahoma" panose="020B0604030504040204" pitchFamily="34" charset="0"/>
              </a:rPr>
              <a:t>H</a:t>
            </a:r>
            <a:r>
              <a:rPr lang="en-US" altLang="zh-CN" sz="2400" baseline="-25000">
                <a:latin typeface="Tahoma" panose="020B0604030504040204" pitchFamily="34" charset="0"/>
              </a:rPr>
              <a:t>2</a:t>
            </a:r>
            <a:r>
              <a:rPr lang="en-US" altLang="zh-CN" sz="2400">
                <a:latin typeface="Tahoma" panose="020B0604030504040204" pitchFamily="34" charset="0"/>
              </a:rPr>
              <a:t>O</a:t>
            </a:r>
            <a:r>
              <a:rPr lang="zh-CN" altLang="en-US" sz="2400">
                <a:latin typeface="Tahoma" panose="020B0604030504040204" pitchFamily="34" charset="0"/>
              </a:rPr>
              <a:t>）等物质。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3FF0485-6200-4B45-A53D-69989A8F3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1075"/>
            <a:ext cx="3009900" cy="6937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太赫兹的应用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>
            <a:extLst>
              <a:ext uri="{FF2B5EF4-FFF2-40B4-BE49-F238E27FC236}">
                <a16:creationId xmlns:a16="http://schemas.microsoft.com/office/drawing/2014/main" id="{70AC2E03-5BB2-429E-870E-D8A9A341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6086475"/>
            <a:ext cx="31718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b="0"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太赫兹通信技术</a:t>
            </a:r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36FA9F2D-BDA3-4BCB-8F6A-840D7F06D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867150"/>
            <a:ext cx="2644775" cy="213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A4C55A59-760E-434F-9D27-D52D3C17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674813"/>
            <a:ext cx="2811462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5" name="矩形 2">
            <a:extLst>
              <a:ext uri="{FF2B5EF4-FFF2-40B4-BE49-F238E27FC236}">
                <a16:creationId xmlns:a16="http://schemas.microsoft.com/office/drawing/2014/main" id="{D0A265B1-F6FA-4D30-B11B-0973E1C45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" y="2417763"/>
            <a:ext cx="45720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>
                <a:latin typeface="Tahoma" panose="020B0604030504040204" pitchFamily="34" charset="0"/>
              </a:rPr>
              <a:t>太赫兹频率高，信息承载量大。理论上可以达到每秒</a:t>
            </a:r>
            <a:r>
              <a:rPr lang="en-US" altLang="zh-CN" sz="2400">
                <a:latin typeface="Tahoma" panose="020B0604030504040204" pitchFamily="34" charset="0"/>
              </a:rPr>
              <a:t>100</a:t>
            </a:r>
            <a:r>
              <a:rPr lang="zh-CN" altLang="en-US" sz="2400">
                <a:latin typeface="Tahoma" panose="020B0604030504040204" pitchFamily="34" charset="0"/>
              </a:rPr>
              <a:t>千兆位的无线数据传输的速度。因此太赫兹波是室内短距离通信以及空间通信的优秀媒介。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490074-0F94-4C43-8E68-6CE9D9235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1075"/>
            <a:ext cx="3009900" cy="6937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太赫兹的应用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">
            <a:extLst>
              <a:ext uri="{FF2B5EF4-FFF2-40B4-BE49-F238E27FC236}">
                <a16:creationId xmlns:a16="http://schemas.microsoft.com/office/drawing/2014/main" id="{D6F05CEB-05DE-4A3F-B5E6-4E85771EA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5727700"/>
            <a:ext cx="31718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0"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b="0">
                <a:ea typeface="楷体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安检反恐</a:t>
            </a:r>
          </a:p>
        </p:txBody>
      </p:sp>
      <p:pic>
        <p:nvPicPr>
          <p:cNvPr id="22531" name="图片 33">
            <a:extLst>
              <a:ext uri="{FF2B5EF4-FFF2-40B4-BE49-F238E27FC236}">
                <a16:creationId xmlns:a16="http://schemas.microsoft.com/office/drawing/2014/main" id="{2197187B-5441-4930-B2A0-869CAACF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751013"/>
            <a:ext cx="428625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矩形 34">
            <a:extLst>
              <a:ext uri="{FF2B5EF4-FFF2-40B4-BE49-F238E27FC236}">
                <a16:creationId xmlns:a16="http://schemas.microsoft.com/office/drawing/2014/main" id="{8B01D844-3305-424D-80AD-27B1FD9E7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44675"/>
            <a:ext cx="39608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400">
                <a:latin typeface="Tahoma" panose="020B0604030504040204" pitchFamily="34" charset="0"/>
              </a:rPr>
              <a:t>1.</a:t>
            </a:r>
            <a:r>
              <a:rPr lang="zh-CN" altLang="en-US" sz="2400">
                <a:latin typeface="Tahoma" panose="020B0604030504040204" pitchFamily="34" charset="0"/>
              </a:rPr>
              <a:t>太赫兹波对陶瓷、泡沫等非透明的非极性物质有极强的穿透性。 </a:t>
            </a:r>
            <a:endParaRPr lang="en-US" altLang="zh-CN" sz="240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2400">
                <a:latin typeface="Tahoma" panose="020B0604030504040204" pitchFamily="34" charset="0"/>
              </a:rPr>
              <a:t>2.</a:t>
            </a:r>
            <a:r>
              <a:rPr lang="zh-CN" altLang="en-US" sz="2400">
                <a:latin typeface="Tahoma" panose="020B0604030504040204" pitchFamily="34" charset="0"/>
              </a:rPr>
              <a:t>而太赫兹光子能量低对人体无害，可以用于对人体安检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F21B55D4-7000-456A-A231-DBD50EC08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1075"/>
            <a:ext cx="3009900" cy="6937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太赫兹的应用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19">
            <a:extLst>
              <a:ext uri="{FF2B5EF4-FFF2-40B4-BE49-F238E27FC236}">
                <a16:creationId xmlns:a16="http://schemas.microsoft.com/office/drawing/2014/main" id="{8F95ABDC-223F-495E-BD39-BC52BA4BA49E}"/>
              </a:ext>
            </a:extLst>
          </p:cNvPr>
          <p:cNvGrpSpPr>
            <a:grpSpLocks/>
          </p:cNvGrpSpPr>
          <p:nvPr/>
        </p:nvGrpSpPr>
        <p:grpSpPr bwMode="auto">
          <a:xfrm>
            <a:off x="5076825" y="1525588"/>
            <a:ext cx="3611563" cy="4795837"/>
            <a:chOff x="6786885" y="3564550"/>
            <a:chExt cx="1805129" cy="2421047"/>
          </a:xfrm>
        </p:grpSpPr>
        <p:pic>
          <p:nvPicPr>
            <p:cNvPr id="24582" name="Picture 2">
              <a:extLst>
                <a:ext uri="{FF2B5EF4-FFF2-40B4-BE49-F238E27FC236}">
                  <a16:creationId xmlns:a16="http://schemas.microsoft.com/office/drawing/2014/main" id="{4AB6DB68-F6D0-45EB-A8A0-C9C7B1D68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7" b="14223"/>
            <a:stretch>
              <a:fillRect/>
            </a:stretch>
          </p:blipFill>
          <p:spPr bwMode="auto">
            <a:xfrm>
              <a:off x="6786885" y="3564550"/>
              <a:ext cx="1805129" cy="1209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3" name="TextBox 12">
              <a:extLst>
                <a:ext uri="{FF2B5EF4-FFF2-40B4-BE49-F238E27FC236}">
                  <a16:creationId xmlns:a16="http://schemas.microsoft.com/office/drawing/2014/main" id="{6FA03B25-35C8-4AF9-B75D-C7949F223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7620" y="5768073"/>
              <a:ext cx="1464568" cy="217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kumimoji="1" sz="22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zh-CN" b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zh-CN" altLang="en-US" b="0">
                  <a:latin typeface="楷体" panose="02010609060101010101" pitchFamily="49" charset="-122"/>
                  <a:ea typeface="楷体" panose="02010609060101010101" pitchFamily="49" charset="-122"/>
                </a:rPr>
                <a:t>生物医学</a:t>
              </a:r>
            </a:p>
          </p:txBody>
        </p:sp>
      </p:grpSp>
      <p:pic>
        <p:nvPicPr>
          <p:cNvPr id="24579" name="Picture 2">
            <a:extLst>
              <a:ext uri="{FF2B5EF4-FFF2-40B4-BE49-F238E27FC236}">
                <a16:creationId xmlns:a16="http://schemas.microsoft.com/office/drawing/2014/main" id="{F5157C24-E5C7-4CAA-9942-E7807176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8" y="4013200"/>
            <a:ext cx="4175125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矩形 1">
            <a:extLst>
              <a:ext uri="{FF2B5EF4-FFF2-40B4-BE49-F238E27FC236}">
                <a16:creationId xmlns:a16="http://schemas.microsoft.com/office/drawing/2014/main" id="{DA7166B8-1057-448D-9231-B1D1160C0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271713"/>
            <a:ext cx="4716462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 sz="2400">
                <a:latin typeface="Tahoma" panose="020B0604030504040204" pitchFamily="34" charset="0"/>
              </a:rPr>
              <a:t>由于太赫兹</a:t>
            </a:r>
            <a:r>
              <a:rPr lang="zh-CN" altLang="en-US" sz="2400">
                <a:latin typeface="Tahoma" panose="020B0604030504040204" pitchFamily="34" charset="0"/>
              </a:rPr>
              <a:t>信号对人体无害，且对应极性分子和生物大分子的振动能级跃迁能量</a:t>
            </a:r>
            <a:r>
              <a:rPr lang="zh-CN" altLang="zh-CN" sz="2400">
                <a:latin typeface="Tahoma" panose="020B0604030504040204" pitchFamily="34" charset="0"/>
              </a:rPr>
              <a:t>，因此太赫兹成像技术可以</a:t>
            </a:r>
            <a:r>
              <a:rPr lang="zh-CN" altLang="en-US" sz="2400">
                <a:latin typeface="Tahoma" panose="020B0604030504040204" pitchFamily="34" charset="0"/>
              </a:rPr>
              <a:t>用于</a:t>
            </a:r>
            <a:r>
              <a:rPr lang="zh-CN" altLang="zh-CN" sz="2400">
                <a:latin typeface="Tahoma" panose="020B0604030504040204" pitchFamily="34" charset="0"/>
              </a:rPr>
              <a:t>分辨发生病变及损害的生物组织。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BEC8B947-81C2-4C55-BE2C-37EEC75A9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1075"/>
            <a:ext cx="3009900" cy="6937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太赫兹的应用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6AF44EB5-A719-41F8-9C1A-07F39E5C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21529" r="32813" b="15277"/>
          <a:stretch>
            <a:fillRect/>
          </a:stretch>
        </p:blipFill>
        <p:spPr bwMode="auto">
          <a:xfrm>
            <a:off x="1692275" y="1725613"/>
            <a:ext cx="6554788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6">
            <a:extLst>
              <a:ext uri="{FF2B5EF4-FFF2-40B4-BE49-F238E27FC236}">
                <a16:creationId xmlns:a16="http://schemas.microsoft.com/office/drawing/2014/main" id="{C33FC466-9642-45DB-B442-55A8F5BE7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640388"/>
            <a:ext cx="56165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000" b="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000" b="0" dirty="0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）？？？？？</a:t>
            </a:r>
            <a:r>
              <a:rPr lang="zh-CN" altLang="en-US" sz="2000" b="0" dirty="0">
                <a:latin typeface="Tahoma" panose="020B0604030504040204" pitchFamily="34" charset="0"/>
                <a:ea typeface="黑体" panose="02010609060101010101" pitchFamily="49" charset="-122"/>
              </a:rPr>
              <a:t>。</a:t>
            </a:r>
          </a:p>
          <a:p>
            <a:pPr>
              <a:spcBef>
                <a:spcPct val="0"/>
              </a:spcBef>
            </a:pPr>
            <a:r>
              <a:rPr lang="zh-CN" altLang="en-US" sz="2000" b="0" dirty="0">
                <a:latin typeface="Tahoma" panose="020B060403050404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000" b="0" dirty="0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000" b="0" dirty="0">
                <a:latin typeface="Tahoma" panose="020B0604030504040204" pitchFamily="34" charset="0"/>
                <a:ea typeface="黑体" panose="02010609060101010101" pitchFamily="49" charset="-122"/>
              </a:rPr>
              <a:t>）信号源技术匮乏。</a:t>
            </a:r>
            <a:endParaRPr lang="en-US" altLang="zh-CN" sz="2000" b="0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000" b="0" dirty="0">
                <a:latin typeface="Tahoma" panose="020B060403050404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000" b="0" dirty="0">
                <a:latin typeface="Tahoma" panose="020B060403050404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000" b="0" dirty="0">
                <a:latin typeface="Tahoma" panose="020B0604030504040204" pitchFamily="34" charset="0"/>
                <a:ea typeface="黑体" panose="02010609060101010101" pitchFamily="49" charset="-122"/>
              </a:rPr>
              <a:t>）缺乏高灵敏度且廉价的太赫兹探测器。</a:t>
            </a:r>
            <a:endParaRPr lang="en-US" altLang="zh-CN" sz="2000" b="0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E9F315-C5DF-46E6-9801-6BE266357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1075"/>
            <a:ext cx="3009900" cy="6937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太赫兹的应用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079AB6E-8E15-4C3A-B7DA-D43ADDA72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1628775"/>
            <a:ext cx="8785225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dirty="0">
                <a:solidFill>
                  <a:schemeClr val="accent6"/>
                </a:solidFill>
              </a:rPr>
              <a:t>第</a:t>
            </a:r>
            <a:r>
              <a:rPr lang="en-US" altLang="zh-CN" dirty="0">
                <a:solidFill>
                  <a:schemeClr val="accent6"/>
                </a:solidFill>
              </a:rPr>
              <a:t>1</a:t>
            </a:r>
            <a:r>
              <a:rPr lang="zh-CN" altLang="en-US" dirty="0">
                <a:solidFill>
                  <a:schemeClr val="accent6"/>
                </a:solidFill>
              </a:rPr>
              <a:t>章绪论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dirty="0">
                <a:solidFill>
                  <a:schemeClr val="accent6"/>
                </a:solidFill>
              </a:rPr>
              <a:t>第</a:t>
            </a:r>
            <a:r>
              <a:rPr lang="en-US" altLang="zh-CN" dirty="0">
                <a:solidFill>
                  <a:schemeClr val="accent6"/>
                </a:solidFill>
              </a:rPr>
              <a:t>2</a:t>
            </a:r>
            <a:r>
              <a:rPr lang="zh-CN" altLang="en-US" dirty="0">
                <a:solidFill>
                  <a:schemeClr val="accent6"/>
                </a:solidFill>
              </a:rPr>
              <a:t>章 传输线</a:t>
            </a:r>
            <a:r>
              <a:rPr lang="zh-CN" altLang="en-US" dirty="0" smtClean="0">
                <a:solidFill>
                  <a:schemeClr val="accent6"/>
                </a:solidFill>
              </a:rPr>
              <a:t>理论</a:t>
            </a:r>
            <a:endParaRPr lang="en-US" altLang="zh-CN" dirty="0" smtClean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dirty="0">
                <a:solidFill>
                  <a:schemeClr val="accent6"/>
                </a:solidFill>
              </a:rPr>
              <a:t>第</a:t>
            </a:r>
            <a:r>
              <a:rPr lang="en-US" altLang="zh-CN" dirty="0">
                <a:solidFill>
                  <a:schemeClr val="accent6"/>
                </a:solidFill>
              </a:rPr>
              <a:t>3</a:t>
            </a:r>
            <a:r>
              <a:rPr lang="zh-CN" altLang="en-US" dirty="0" smtClean="0">
                <a:solidFill>
                  <a:schemeClr val="accent6"/>
                </a:solidFill>
              </a:rPr>
              <a:t>章 矩形波导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chemeClr val="accent6"/>
                </a:solidFill>
              </a:rPr>
              <a:t>第</a:t>
            </a:r>
            <a:r>
              <a:rPr lang="en-US" altLang="zh-CN" dirty="0" smtClean="0">
                <a:solidFill>
                  <a:schemeClr val="accent6"/>
                </a:solidFill>
              </a:rPr>
              <a:t>4</a:t>
            </a:r>
            <a:r>
              <a:rPr lang="zh-CN" altLang="en-US" dirty="0" smtClean="0">
                <a:solidFill>
                  <a:schemeClr val="accent6"/>
                </a:solidFill>
              </a:rPr>
              <a:t>章 </a:t>
            </a:r>
            <a:r>
              <a:rPr lang="zh-CN" altLang="en-US" dirty="0">
                <a:solidFill>
                  <a:schemeClr val="accent6"/>
                </a:solidFill>
              </a:rPr>
              <a:t>微波网络基础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chemeClr val="accent6"/>
                </a:solidFill>
              </a:rPr>
              <a:t>第</a:t>
            </a:r>
            <a:r>
              <a:rPr lang="en-US" altLang="zh-CN" dirty="0" smtClean="0">
                <a:solidFill>
                  <a:schemeClr val="accent6"/>
                </a:solidFill>
              </a:rPr>
              <a:t>5</a:t>
            </a:r>
            <a:r>
              <a:rPr lang="zh-CN" altLang="en-US" dirty="0" smtClean="0">
                <a:solidFill>
                  <a:schemeClr val="accent6"/>
                </a:solidFill>
              </a:rPr>
              <a:t>章 </a:t>
            </a:r>
            <a:r>
              <a:rPr lang="zh-CN" altLang="en-US" dirty="0">
                <a:solidFill>
                  <a:schemeClr val="accent6"/>
                </a:solidFill>
              </a:rPr>
              <a:t>微波无源器件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chemeClr val="accent6"/>
                </a:solidFill>
              </a:rPr>
              <a:t>第</a:t>
            </a:r>
            <a:r>
              <a:rPr lang="en-US" altLang="zh-CN" dirty="0" smtClean="0">
                <a:solidFill>
                  <a:schemeClr val="accent6"/>
                </a:solidFill>
              </a:rPr>
              <a:t>6</a:t>
            </a:r>
            <a:r>
              <a:rPr lang="zh-CN" altLang="en-US" dirty="0" smtClean="0">
                <a:solidFill>
                  <a:schemeClr val="accent6"/>
                </a:solidFill>
              </a:rPr>
              <a:t>章</a:t>
            </a:r>
            <a:r>
              <a:rPr lang="zh-CN" altLang="en-US" dirty="0">
                <a:solidFill>
                  <a:schemeClr val="accent6"/>
                </a:solidFill>
              </a:rPr>
              <a:t>半导体基础与有源微波元器件介绍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1028700" lvl="1" indent="-5715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dirty="0" smtClean="0">
                <a:solidFill>
                  <a:schemeClr val="accent6"/>
                </a:solidFill>
              </a:rPr>
              <a:t>第</a:t>
            </a:r>
            <a:r>
              <a:rPr lang="en-US" altLang="zh-CN" smtClean="0">
                <a:solidFill>
                  <a:schemeClr val="accent6"/>
                </a:solidFill>
              </a:rPr>
              <a:t>7</a:t>
            </a:r>
            <a:r>
              <a:rPr lang="zh-CN" altLang="en-US" smtClean="0">
                <a:solidFill>
                  <a:schemeClr val="accent6"/>
                </a:solidFill>
              </a:rPr>
              <a:t>章 </a:t>
            </a:r>
            <a:r>
              <a:rPr lang="zh-CN" altLang="en-US" dirty="0">
                <a:solidFill>
                  <a:schemeClr val="accent6"/>
                </a:solidFill>
              </a:rPr>
              <a:t>微波放大器</a:t>
            </a:r>
            <a:endParaRPr lang="en-US" altLang="zh-CN" dirty="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dirty="0">
              <a:solidFill>
                <a:schemeClr val="accent6"/>
              </a:solidFill>
            </a:endParaRPr>
          </a:p>
        </p:txBody>
      </p:sp>
      <p:sp>
        <p:nvSpPr>
          <p:cNvPr id="4099" name="标题 1">
            <a:extLst>
              <a:ext uri="{FF2B5EF4-FFF2-40B4-BE49-F238E27FC236}">
                <a16:creationId xmlns:a16="http://schemas.microsoft.com/office/drawing/2014/main" id="{D60A086E-92EC-45FB-B3B9-DFDCE4A69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隶书" panose="02010509060101010101" pitchFamily="49" charset="-122"/>
              </a:rPr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4014869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9E0B4-016C-40E8-A21E-E47A8400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微波毫米波前端</a:t>
            </a:r>
            <a:endParaRPr lang="zh-CN" altLang="en-US" dirty="0"/>
          </a:p>
        </p:txBody>
      </p:sp>
      <p:pic>
        <p:nvPicPr>
          <p:cNvPr id="29699" name="图片 5">
            <a:extLst>
              <a:ext uri="{FF2B5EF4-FFF2-40B4-BE49-F238E27FC236}">
                <a16:creationId xmlns:a16="http://schemas.microsoft.com/office/drawing/2014/main" id="{8A133B81-FDE9-4A5F-8D2B-4238C8C1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4"/>
          <a:stretch>
            <a:fillRect/>
          </a:stretch>
        </p:blipFill>
        <p:spPr bwMode="auto">
          <a:xfrm>
            <a:off x="1520825" y="2205038"/>
            <a:ext cx="57880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文本框 6">
            <a:extLst>
              <a:ext uri="{FF2B5EF4-FFF2-40B4-BE49-F238E27FC236}">
                <a16:creationId xmlns:a16="http://schemas.microsoft.com/office/drawing/2014/main" id="{C789039C-A843-4CAC-9F1A-A182283B6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229225"/>
            <a:ext cx="7056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简化发射机前端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170B5A-0F24-49E4-BF0E-CEADEFD72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2924175"/>
            <a:ext cx="3168650" cy="792163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104BCE-01AF-4A34-9C75-6EBAB1548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2924175"/>
            <a:ext cx="647700" cy="936625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A8E26-4A75-4C1A-9EF4-A542D869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微波毫米波前端</a:t>
            </a:r>
            <a:endParaRPr lang="zh-CN" altLang="en-US" dirty="0"/>
          </a:p>
        </p:txBody>
      </p:sp>
      <p:pic>
        <p:nvPicPr>
          <p:cNvPr id="30723" name="图片 5">
            <a:extLst>
              <a:ext uri="{FF2B5EF4-FFF2-40B4-BE49-F238E27FC236}">
                <a16:creationId xmlns:a16="http://schemas.microsoft.com/office/drawing/2014/main" id="{4DE604CE-7D17-4CF6-AC63-DA3D97A83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4"/>
          <a:stretch>
            <a:fillRect/>
          </a:stretch>
        </p:blipFill>
        <p:spPr bwMode="auto">
          <a:xfrm>
            <a:off x="468313" y="1700213"/>
            <a:ext cx="57880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文本框 6">
            <a:extLst>
              <a:ext uri="{FF2B5EF4-FFF2-40B4-BE49-F238E27FC236}">
                <a16:creationId xmlns:a16="http://schemas.microsoft.com/office/drawing/2014/main" id="{8E97C7B1-FDC3-4D22-B0F7-2C1C988F4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325938"/>
            <a:ext cx="705643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调制（</a:t>
            </a:r>
            <a:r>
              <a:rPr lang="en-US" altLang="zh-CN" sz="2400" b="0">
                <a:ea typeface="宋体" panose="02010600030101010101" pitchFamily="2" charset="-122"/>
              </a:rPr>
              <a:t>Modulation)</a:t>
            </a:r>
          </a:p>
          <a:p>
            <a:pPr>
              <a:spcBef>
                <a:spcPct val="0"/>
              </a:spcBef>
            </a:pPr>
            <a:r>
              <a:rPr lang="en-US" altLang="zh-CN" sz="2400" b="0">
                <a:ea typeface="宋体" panose="02010600030101010101" pitchFamily="2" charset="-122"/>
              </a:rPr>
              <a:t>1.</a:t>
            </a:r>
            <a:r>
              <a:rPr lang="zh-CN" altLang="en-US" sz="2400" b="0">
                <a:ea typeface="宋体" panose="02010600030101010101" pitchFamily="2" charset="-122"/>
              </a:rPr>
              <a:t>天线尺寸</a:t>
            </a:r>
            <a:endParaRPr lang="en-US" altLang="zh-CN" sz="2400" b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b="0">
                <a:ea typeface="宋体" panose="02010600030101010101" pitchFamily="2" charset="-122"/>
              </a:rPr>
              <a:t>2.</a:t>
            </a:r>
            <a:r>
              <a:rPr lang="zh-CN" altLang="en-US" sz="2400" b="0">
                <a:ea typeface="宋体" panose="02010600030101010101" pitchFamily="2" charset="-122"/>
              </a:rPr>
              <a:t>通信时，允许多个用户使用同一信道</a:t>
            </a:r>
            <a:endParaRPr lang="en-US" altLang="zh-CN" sz="2400" b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400" b="0">
                <a:ea typeface="宋体" panose="02010600030101010101" pitchFamily="2" charset="-122"/>
              </a:rPr>
              <a:t>3.</a:t>
            </a:r>
            <a:r>
              <a:rPr lang="zh-CN" altLang="en-US" sz="2400" b="0">
                <a:ea typeface="宋体" panose="02010600030101010101" pitchFamily="2" charset="-122"/>
              </a:rPr>
              <a:t>调制使得信号不容易受噪声及干扰的影响</a:t>
            </a:r>
            <a:endParaRPr lang="en-US" altLang="zh-CN" sz="2400" b="0"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endParaRPr lang="en-US" altLang="zh-CN" sz="2400" b="0">
              <a:ea typeface="宋体" panose="02010600030101010101" pitchFamily="2" charset="-122"/>
            </a:endParaRPr>
          </a:p>
        </p:txBody>
      </p:sp>
      <p:sp>
        <p:nvSpPr>
          <p:cNvPr id="30725" name="矩形 7">
            <a:extLst>
              <a:ext uri="{FF2B5EF4-FFF2-40B4-BE49-F238E27FC236}">
                <a16:creationId xmlns:a16="http://schemas.microsoft.com/office/drawing/2014/main" id="{E56E7DE7-30CC-431F-BD0D-8A480B5DE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20938"/>
            <a:ext cx="3167062" cy="792162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457C470E-B845-4907-8B40-40488502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t="42999" r="20862" b="30402"/>
          <a:stretch>
            <a:fillRect/>
          </a:stretch>
        </p:blipFill>
        <p:spPr bwMode="auto">
          <a:xfrm>
            <a:off x="1255713" y="2133600"/>
            <a:ext cx="70612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8386F2-87F2-4ED4-99B7-11B02000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微波毫米波前端</a:t>
            </a:r>
            <a:endParaRPr lang="zh-CN" altLang="en-US" dirty="0"/>
          </a:p>
        </p:txBody>
      </p:sp>
      <p:sp>
        <p:nvSpPr>
          <p:cNvPr id="31748" name="文本框 6">
            <a:extLst>
              <a:ext uri="{FF2B5EF4-FFF2-40B4-BE49-F238E27FC236}">
                <a16:creationId xmlns:a16="http://schemas.microsoft.com/office/drawing/2014/main" id="{D0623F9F-4CEA-4E3E-8DB1-6E2CAFF14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229225"/>
            <a:ext cx="7056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简化接收机前端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00EF27-CABB-4B13-B991-CE6B286FB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2492375"/>
            <a:ext cx="1008063" cy="1152525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BAEC3F-FF2B-4369-8F96-99295FCBD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722563"/>
            <a:ext cx="1008063" cy="1785937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02400-9AC6-4EFF-84E4-CA4B93A3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微波毫米波前端</a:t>
            </a:r>
            <a:endParaRPr lang="zh-CN" altLang="en-US" dirty="0"/>
          </a:p>
        </p:txBody>
      </p:sp>
      <p:sp>
        <p:nvSpPr>
          <p:cNvPr id="32771" name="文本框 6">
            <a:extLst>
              <a:ext uri="{FF2B5EF4-FFF2-40B4-BE49-F238E27FC236}">
                <a16:creationId xmlns:a16="http://schemas.microsoft.com/office/drawing/2014/main" id="{11216B7F-1E3B-4247-AEAD-79AF891B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229225"/>
            <a:ext cx="7056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400" b="0">
                <a:ea typeface="宋体" panose="02010600030101010101" pitchFamily="2" charset="-122"/>
              </a:rPr>
              <a:t>简化接收机前端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5EB909-3A9F-4F01-B6CF-A29E6D440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2492375"/>
            <a:ext cx="1008063" cy="1152525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983C78-BE72-4ADC-8876-5D063EFB1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722563"/>
            <a:ext cx="1008063" cy="1785937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sz="2400" b="0">
              <a:ea typeface="宋体" panose="02010600030101010101" pitchFamily="2" charset="-122"/>
            </a:endParaRPr>
          </a:p>
        </p:txBody>
      </p:sp>
      <p:pic>
        <p:nvPicPr>
          <p:cNvPr id="32774" name="图片 4" descr="图片包含 图示&#10;&#10;描述已自动生成">
            <a:extLst>
              <a:ext uri="{FF2B5EF4-FFF2-40B4-BE49-F238E27FC236}">
                <a16:creationId xmlns:a16="http://schemas.microsoft.com/office/drawing/2014/main" id="{F4867C76-D0B6-4B6F-B8AA-87FF7066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15401" r="16525" b="3401"/>
          <a:stretch>
            <a:fillRect/>
          </a:stretch>
        </p:blipFill>
        <p:spPr bwMode="auto">
          <a:xfrm>
            <a:off x="395288" y="1989138"/>
            <a:ext cx="748982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文本框 5">
            <a:extLst>
              <a:ext uri="{FF2B5EF4-FFF2-40B4-BE49-F238E27FC236}">
                <a16:creationId xmlns:a16="http://schemas.microsoft.com/office/drawing/2014/main" id="{26563B9F-C6FD-4684-8C24-01A7FF357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4365625"/>
            <a:ext cx="24479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0" dirty="0">
                <a:ea typeface="宋体" panose="02010600030101010101" pitchFamily="2" charset="-122"/>
              </a:rPr>
              <a:t>TI</a:t>
            </a:r>
            <a:r>
              <a:rPr lang="zh-CN" altLang="en-US" sz="2400" b="0" dirty="0">
                <a:ea typeface="宋体" panose="02010600030101010101" pitchFamily="2" charset="-122"/>
              </a:rPr>
              <a:t>公司的毫米波</a:t>
            </a:r>
            <a:r>
              <a:rPr lang="en-US" altLang="zh-CN" sz="2400" b="0" dirty="0">
                <a:ea typeface="宋体" panose="02010600030101010101" pitchFamily="2" charset="-122"/>
              </a:rPr>
              <a:t>FMCW</a:t>
            </a:r>
            <a:r>
              <a:rPr lang="zh-CN" altLang="en-US" sz="2400" b="0" dirty="0">
                <a:ea typeface="宋体" panose="02010600030101010101" pitchFamily="2" charset="-122"/>
              </a:rPr>
              <a:t>雷达前端简图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02400-9AC6-4EFF-84E4-CA4B93A3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微波毫米波前端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8621822" cy="4656980"/>
          </a:xfrm>
          <a:prstGeom prst="rect">
            <a:avLst/>
          </a:prstGeom>
        </p:spPr>
      </p:pic>
      <p:sp>
        <p:nvSpPr>
          <p:cNvPr id="32775" name="文本框 5">
            <a:extLst>
              <a:ext uri="{FF2B5EF4-FFF2-40B4-BE49-F238E27FC236}">
                <a16:creationId xmlns:a16="http://schemas.microsoft.com/office/drawing/2014/main" id="{26563B9F-C6FD-4684-8C24-01A7FF357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5757713"/>
            <a:ext cx="24479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b="0" dirty="0">
                <a:ea typeface="宋体" panose="02010600030101010101" pitchFamily="2" charset="-122"/>
              </a:rPr>
              <a:t>TI</a:t>
            </a:r>
            <a:r>
              <a:rPr lang="zh-CN" altLang="en-US" sz="2400" b="0" dirty="0">
                <a:ea typeface="宋体" panose="02010600030101010101" pitchFamily="2" charset="-122"/>
              </a:rPr>
              <a:t>公司的毫米波</a:t>
            </a:r>
            <a:r>
              <a:rPr lang="en-US" altLang="zh-CN" sz="2400" b="0" dirty="0">
                <a:ea typeface="宋体" panose="02010600030101010101" pitchFamily="2" charset="-122"/>
              </a:rPr>
              <a:t>FMCW</a:t>
            </a:r>
            <a:r>
              <a:rPr lang="zh-CN" altLang="en-US" sz="2400" b="0" dirty="0">
                <a:ea typeface="宋体" panose="02010600030101010101" pitchFamily="2" charset="-122"/>
              </a:rPr>
              <a:t>雷达前端简图</a:t>
            </a:r>
          </a:p>
        </p:txBody>
      </p:sp>
    </p:spTree>
    <p:extLst>
      <p:ext uri="{BB962C8B-B14F-4D97-AF65-F5344CB8AC3E}">
        <p14:creationId xmlns:p14="http://schemas.microsoft.com/office/powerpoint/2010/main" val="2740020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02400-9AC6-4EFF-84E4-CA4B93A3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微波毫米波前端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3CBEFD-7C90-429C-8C47-BB650923089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1" t="-1" r="1901" b="79998"/>
          <a:stretch/>
        </p:blipFill>
        <p:spPr bwMode="auto">
          <a:xfrm>
            <a:off x="359532" y="2204864"/>
            <a:ext cx="8424936" cy="1800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A88B5EC4-F002-4DAC-94DA-A85070EEE05A}"/>
              </a:ext>
            </a:extLst>
          </p:cNvPr>
          <p:cNvSpPr txBox="1">
            <a:spLocks/>
          </p:cNvSpPr>
          <p:nvPr/>
        </p:nvSpPr>
        <p:spPr bwMode="auto">
          <a:xfrm>
            <a:off x="611560" y="4381128"/>
            <a:ext cx="7391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CMOS</a:t>
            </a:r>
            <a:r>
              <a:rPr lang="zh-CN" altLang="en-US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太赫兹探测器阵列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873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>
            <a:extLst>
              <a:ext uri="{FF2B5EF4-FFF2-40B4-BE49-F238E27FC236}">
                <a16:creationId xmlns:a16="http://schemas.microsoft.com/office/drawing/2014/main" id="{91C7DA92-E1A4-4BC9-9A88-F7A20A2F8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总结</a:t>
            </a:r>
          </a:p>
        </p:txBody>
      </p:sp>
      <p:sp>
        <p:nvSpPr>
          <p:cNvPr id="3" name="矩形 22">
            <a:extLst>
              <a:ext uri="{FF2B5EF4-FFF2-40B4-BE49-F238E27FC236}">
                <a16:creationId xmlns:a16="http://schemas.microsoft.com/office/drawing/2014/main" id="{13AF2C9D-6441-4EE7-96E8-14D267294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1844675"/>
            <a:ext cx="7164387" cy="440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 射频微波的应用</a:t>
            </a:r>
            <a:endParaRPr lang="en-US" altLang="zh-CN" sz="4000" b="1" dirty="0">
              <a:solidFill>
                <a:srgbClr val="0000CC"/>
              </a:solidFill>
              <a:latin typeface="+mj-lt"/>
              <a:ea typeface="楷体_GB2312" pitchFamily="49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p"/>
              <a:defRPr/>
            </a:pPr>
            <a:endParaRPr lang="en-US" altLang="zh-CN" sz="4000" b="1" dirty="0">
              <a:solidFill>
                <a:srgbClr val="0000CC"/>
              </a:solidFill>
              <a:latin typeface="+mj-lt"/>
              <a:ea typeface="楷体_GB2312" pitchFamily="49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 </a:t>
            </a:r>
            <a:r>
              <a:rPr lang="zh-CN" altLang="en-US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微波传感的优点</a:t>
            </a:r>
            <a:endParaRPr lang="en-US" altLang="zh-CN" sz="4000" b="1" dirty="0">
              <a:solidFill>
                <a:srgbClr val="0000CC"/>
              </a:solidFill>
              <a:latin typeface="+mj-lt"/>
              <a:ea typeface="楷体_GB2312" pitchFamily="49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p"/>
              <a:defRPr/>
            </a:pPr>
            <a:endParaRPr lang="en-US" altLang="zh-CN" sz="4000" b="1" dirty="0">
              <a:solidFill>
                <a:srgbClr val="0000CC"/>
              </a:solidFill>
              <a:latin typeface="+mj-lt"/>
              <a:ea typeface="楷体_GB2312" pitchFamily="49" charset="-122"/>
            </a:endParaRPr>
          </a:p>
          <a:p>
            <a:pPr marL="571500" lvl="1" indent="-5715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太赫兹的应用</a:t>
            </a:r>
            <a:endParaRPr lang="en-US" altLang="zh-CN" sz="4000" b="1" dirty="0">
              <a:solidFill>
                <a:srgbClr val="0000CC"/>
              </a:solidFill>
              <a:latin typeface="+mj-lt"/>
              <a:ea typeface="楷体_GB2312" pitchFamily="49" charset="-122"/>
            </a:endParaRPr>
          </a:p>
          <a:p>
            <a:pPr marL="571500" lvl="1" indent="-571500" eaLnBrk="1" hangingPunct="1">
              <a:buFont typeface="Wingdings" panose="05000000000000000000" pitchFamily="2" charset="2"/>
              <a:buChar char="p"/>
              <a:defRPr/>
            </a:pPr>
            <a:endParaRPr lang="en-US" altLang="zh-CN" sz="4000" b="1" dirty="0">
              <a:solidFill>
                <a:srgbClr val="0000CC"/>
              </a:solidFill>
              <a:latin typeface="+mj-lt"/>
              <a:ea typeface="楷体_GB2312" pitchFamily="49" charset="-122"/>
            </a:endParaRPr>
          </a:p>
          <a:p>
            <a:pPr marL="571500" lvl="1" indent="-5715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微波毫米波前端</a:t>
            </a:r>
            <a:endParaRPr lang="en-US" altLang="zh-CN" sz="4000" b="1" dirty="0">
              <a:solidFill>
                <a:srgbClr val="0000CC"/>
              </a:solidFill>
              <a:latin typeface="+mj-lt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740CCC32-833E-4981-9933-3B4E8FC00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隶书" panose="02010509060101010101" pitchFamily="49" charset="-122"/>
              </a:rPr>
              <a:t>绪论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1772816"/>
            <a:ext cx="67504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习题：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为什么雷达系统追求更高频率的频率？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dirty="0"/>
              <a:t>为什么该雷达系统接收端采用低噪声放大器</a:t>
            </a:r>
            <a:r>
              <a:rPr lang="zh-CN" altLang="en-US" dirty="0"/>
              <a:t>，而发射端</a:t>
            </a:r>
            <a:r>
              <a:rPr lang="zh-CN" altLang="zh-CN" dirty="0"/>
              <a:t>采用功率放大器？</a:t>
            </a:r>
          </a:p>
          <a:p>
            <a:pPr algn="just">
              <a:spcAft>
                <a:spcPts val="0"/>
              </a:spcAft>
            </a:pP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太赫兹通信具有许多优势，但为什么设计的应用场合主要为室内的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wifi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通信及空间卫星通信，而不考虑取代目前手机基站之间的微波通信。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dirty="0"/>
              <a:t>4.</a:t>
            </a:r>
            <a:r>
              <a:rPr lang="zh-CN" altLang="zh-CN" dirty="0"/>
              <a:t>为什么只有</a:t>
            </a:r>
            <a:r>
              <a:rPr lang="zh-CN" altLang="en-US" dirty="0"/>
              <a:t>高频的</a:t>
            </a:r>
            <a:r>
              <a:rPr lang="zh-CN" altLang="zh-CN" dirty="0"/>
              <a:t>毫米波</a:t>
            </a:r>
            <a:r>
              <a:rPr lang="en-US" altLang="zh-CN" dirty="0"/>
              <a:t>\</a:t>
            </a:r>
            <a:r>
              <a:rPr lang="zh-CN" altLang="zh-CN" dirty="0"/>
              <a:t>太赫兹系统才</a:t>
            </a:r>
            <a:r>
              <a:rPr lang="zh-CN" altLang="en-US" dirty="0"/>
              <a:t>有人提出</a:t>
            </a:r>
            <a:r>
              <a:rPr lang="zh-CN" altLang="zh-CN" dirty="0"/>
              <a:t>使用片上集成天线？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DCCC18D6-0631-45D7-BCFC-DB36A22F1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隶书" panose="02010509060101010101" pitchFamily="49" charset="-122"/>
              </a:rPr>
              <a:t>绪论</a:t>
            </a:r>
          </a:p>
        </p:txBody>
      </p:sp>
      <p:sp>
        <p:nvSpPr>
          <p:cNvPr id="5123" name="文本框 22">
            <a:extLst>
              <a:ext uri="{FF2B5EF4-FFF2-40B4-BE49-F238E27FC236}">
                <a16:creationId xmlns:a16="http://schemas.microsoft.com/office/drawing/2014/main" id="{275D353B-EB5E-40D4-A942-7E498A2AF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" y="1772817"/>
            <a:ext cx="90551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教科书：</a:t>
            </a:r>
            <a:endParaRPr lang="en-US" altLang="zh-CN" sz="3200" b="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射频与微波电路</a:t>
            </a: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》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李兆龙</a:t>
            </a:r>
            <a:endParaRPr lang="en-US" altLang="zh-CN" sz="3200" b="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endParaRPr lang="en-US" altLang="zh-CN" sz="3200" b="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参考资料：</a:t>
            </a:r>
            <a:endParaRPr lang="en-US" altLang="zh-CN" sz="3200" b="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endParaRPr lang="en-US" altLang="zh-CN" sz="3200" b="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微波工程</a:t>
            </a: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第四版</a:t>
            </a: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)》 David M.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3200" b="0" dirty="0" err="1">
                <a:latin typeface="Tahoma" panose="020B0604030504040204" pitchFamily="34" charset="0"/>
                <a:ea typeface="宋体" panose="02010600030101010101" pitchFamily="2" charset="-122"/>
              </a:rPr>
              <a:t>Pozar</a:t>
            </a:r>
            <a:endParaRPr lang="en-US" altLang="zh-CN" sz="3200" b="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半导体器件物理与工艺</a:t>
            </a: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第二版</a:t>
            </a: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)》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施敏</a:t>
            </a:r>
            <a:endParaRPr lang="en-US" altLang="zh-CN" sz="3200" b="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057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DCCC18D6-0631-45D7-BCFC-DB36A22F1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隶书" panose="02010509060101010101" pitchFamily="49" charset="-122"/>
              </a:rPr>
              <a:t>绪论</a:t>
            </a:r>
          </a:p>
        </p:txBody>
      </p:sp>
      <p:sp>
        <p:nvSpPr>
          <p:cNvPr id="5123" name="文本框 22">
            <a:extLst>
              <a:ext uri="{FF2B5EF4-FFF2-40B4-BE49-F238E27FC236}">
                <a16:creationId xmlns:a16="http://schemas.microsoft.com/office/drawing/2014/main" id="{275D353B-EB5E-40D4-A942-7E498A2AF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44675"/>
            <a:ext cx="88931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200" b="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200" b="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微波技术基础</a:t>
            </a:r>
            <a:r>
              <a:rPr lang="en-US" altLang="zh-CN" sz="3200" b="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》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研究对象：</a:t>
            </a:r>
            <a:endParaRPr lang="en-US" altLang="zh-CN" sz="3200" b="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射频（</a:t>
            </a: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300K-300G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）、微波频段（</a:t>
            </a: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300M-300G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）、毫米波</a:t>
            </a: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30~300GHz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、太赫兹（</a:t>
            </a:r>
            <a:r>
              <a:rPr lang="en-US" altLang="zh-CN" sz="3200" b="0" dirty="0">
                <a:latin typeface="Tahoma" panose="020B0604030504040204" pitchFamily="34" charset="0"/>
                <a:ea typeface="宋体" panose="02010600030101010101" pitchFamily="2" charset="-122"/>
              </a:rPr>
              <a:t>0.1~10 THz</a:t>
            </a:r>
            <a:r>
              <a:rPr lang="zh-CN" altLang="en-US" sz="3200" b="0" dirty="0">
                <a:latin typeface="Tahoma" panose="020B0604030504040204" pitchFamily="34" charset="0"/>
                <a:ea typeface="宋体" panose="02010600030101010101" pitchFamily="2" charset="-122"/>
              </a:rPr>
              <a:t>）的各种无源有源器件及电路。</a:t>
            </a:r>
          </a:p>
        </p:txBody>
      </p:sp>
      <p:pic>
        <p:nvPicPr>
          <p:cNvPr id="5124" name="图片 8">
            <a:extLst>
              <a:ext uri="{FF2B5EF4-FFF2-40B4-BE49-F238E27FC236}">
                <a16:creationId xmlns:a16="http://schemas.microsoft.com/office/drawing/2014/main" id="{FA6AD701-E824-4688-97B1-498A7EF0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4005263"/>
            <a:ext cx="74041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76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CD016452-5973-4DF2-A8F7-0F876C754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隶书" panose="02010509060101010101" pitchFamily="49" charset="-122"/>
              </a:rPr>
              <a:t>绪论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223A18-C845-43F5-A517-F5ABEBD5D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3429000"/>
            <a:ext cx="5165725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0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射频及微波的应用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89F90A0-91D5-464D-8E44-50CDDD5E6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65200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射频及微波的应用</a:t>
            </a:r>
          </a:p>
        </p:txBody>
      </p:sp>
      <p:pic>
        <p:nvPicPr>
          <p:cNvPr id="7171" name="Picture 2">
            <a:extLst>
              <a:ext uri="{FF2B5EF4-FFF2-40B4-BE49-F238E27FC236}">
                <a16:creationId xmlns:a16="http://schemas.microsoft.com/office/drawing/2014/main" id="{94486E63-C200-4F64-AAE0-63F5C1A9C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16088"/>
            <a:ext cx="2919413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37F7A1C-2372-4FED-8E04-3B91F7D9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38" y="1627188"/>
            <a:ext cx="3198812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6">
            <a:extLst>
              <a:ext uri="{FF2B5EF4-FFF2-40B4-BE49-F238E27FC236}">
                <a16:creationId xmlns:a16="http://schemas.microsoft.com/office/drawing/2014/main" id="{B76368DB-32B2-4D64-9833-4F73F4663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559175"/>
            <a:ext cx="3338512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8">
            <a:extLst>
              <a:ext uri="{FF2B5EF4-FFF2-40B4-BE49-F238E27FC236}">
                <a16:creationId xmlns:a16="http://schemas.microsoft.com/office/drawing/2014/main" id="{D8DD599C-9CE6-4AC9-871F-C59279BDA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813175"/>
            <a:ext cx="305911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681AD84-4A1D-40B4-8649-A75545B8E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1" r="12050"/>
          <a:stretch>
            <a:fillRect/>
          </a:stretch>
        </p:blipFill>
        <p:spPr bwMode="auto">
          <a:xfrm>
            <a:off x="323850" y="1819275"/>
            <a:ext cx="33115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4">
            <a:extLst>
              <a:ext uri="{FF2B5EF4-FFF2-40B4-BE49-F238E27FC236}">
                <a16:creationId xmlns:a16="http://schemas.microsoft.com/office/drawing/2014/main" id="{A8227AB6-F4DC-45ED-A4F9-EBDFA3070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027238"/>
            <a:ext cx="499110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10">
            <a:extLst>
              <a:ext uri="{FF2B5EF4-FFF2-40B4-BE49-F238E27FC236}">
                <a16:creationId xmlns:a16="http://schemas.microsoft.com/office/drawing/2014/main" id="{546E96BF-10E3-4EFA-8BCA-F2B30CCA1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8" y="5627688"/>
            <a:ext cx="74676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3200">
                <a:latin typeface="楷体_GB2312" pitchFamily="49" charset="-122"/>
              </a:rPr>
              <a:t>The Universe Plank sees</a:t>
            </a:r>
            <a:endParaRPr lang="zh-CN" altLang="en-US" sz="3200">
              <a:latin typeface="楷体_GB2312" pitchFamily="49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06FDC35-86E9-47B3-A36A-3415AC7BF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65200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射频及微波的应用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54DC7CDD-0D65-4F1A-A441-C332793B9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75" y="981075"/>
            <a:ext cx="3132138" cy="5508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>
                <a:solidFill>
                  <a:srgbClr val="990033"/>
                </a:solidFill>
                <a:ea typeface="楷体_GB2312" pitchFamily="49" charset="-122"/>
                <a:cs typeface="+mn-cs"/>
              </a:rPr>
              <a:t>射频及微波应用</a:t>
            </a:r>
          </a:p>
        </p:txBody>
      </p:sp>
      <p:sp>
        <p:nvSpPr>
          <p:cNvPr id="15" name="矩形 22">
            <a:extLst>
              <a:ext uri="{FF2B5EF4-FFF2-40B4-BE49-F238E27FC236}">
                <a16:creationId xmlns:a16="http://schemas.microsoft.com/office/drawing/2014/main" id="{DCF48D45-961D-4CC6-BA95-4AE24C582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73238"/>
            <a:ext cx="7164388" cy="526297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Communication: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en-US" altLang="zh-CN" sz="3200" b="1" dirty="0">
                <a:latin typeface="+mj-lt"/>
                <a:ea typeface="楷体_GB2312" pitchFamily="49" charset="-122"/>
              </a:rPr>
              <a:t>Telecommunication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en-US" altLang="zh-CN" sz="3200" b="1" dirty="0">
                <a:latin typeface="+mj-lt"/>
                <a:ea typeface="楷体_GB2312" pitchFamily="49" charset="-122"/>
              </a:rPr>
              <a:t>RFID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en-US" altLang="zh-CN" sz="3200" b="1" dirty="0">
                <a:latin typeface="+mj-lt"/>
                <a:ea typeface="楷体_GB2312" pitchFamily="49" charset="-122"/>
              </a:rPr>
              <a:t>Local Multipoint Distribution System(LMDS)</a:t>
            </a:r>
          </a:p>
          <a:p>
            <a:pPr marL="342900" indent="-34290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4000" b="1" dirty="0">
                <a:solidFill>
                  <a:srgbClr val="0000CC"/>
                </a:solidFill>
                <a:latin typeface="+mj-lt"/>
                <a:ea typeface="楷体_GB2312" pitchFamily="49" charset="-122"/>
              </a:rPr>
              <a:t>Sensor: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en-US" altLang="zh-CN" sz="3200" b="1" dirty="0">
                <a:latin typeface="+mj-lt"/>
                <a:ea typeface="楷体_GB2312" pitchFamily="49" charset="-122"/>
              </a:rPr>
              <a:t>Radar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en-US" altLang="zh-CN" sz="3200" b="1" dirty="0">
                <a:latin typeface="+mj-lt"/>
                <a:ea typeface="楷体_GB2312" pitchFamily="49" charset="-122"/>
              </a:rPr>
              <a:t>Microwave imaging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r>
              <a:rPr lang="en-US" altLang="zh-CN" sz="3200" b="1" dirty="0">
                <a:latin typeface="+mj-lt"/>
                <a:ea typeface="楷体_GB2312" pitchFamily="49" charset="-122"/>
              </a:rPr>
              <a:t>Remote sensing</a:t>
            </a:r>
          </a:p>
          <a:p>
            <a:pPr marL="1085850" lvl="1" indent="-342900" eaLnBrk="1" hangingPunct="1">
              <a:buFont typeface="Wingdings" panose="05000000000000000000" pitchFamily="2" charset="2"/>
              <a:buChar char="n"/>
              <a:defRPr/>
            </a:pPr>
            <a:endParaRPr lang="en-US" altLang="zh-CN" sz="3200" b="1" dirty="0">
              <a:latin typeface="+mj-lt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隶书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21967</TotalTime>
  <Words>900</Words>
  <Application>Microsoft Office PowerPoint</Application>
  <PresentationFormat>全屏显示(4:3)</PresentationFormat>
  <Paragraphs>156</Paragraphs>
  <Slides>37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-apple-system</vt:lpstr>
      <vt:lpstr>等线</vt:lpstr>
      <vt:lpstr>黑体</vt:lpstr>
      <vt:lpstr>楷体</vt:lpstr>
      <vt:lpstr>楷体_GB2312</vt:lpstr>
      <vt:lpstr>隶书</vt:lpstr>
      <vt:lpstr>宋体</vt:lpstr>
      <vt:lpstr>微软雅黑</vt:lpstr>
      <vt:lpstr>Arial</vt:lpstr>
      <vt:lpstr>Tahoma</vt:lpstr>
      <vt:lpstr>Times New Roman</vt:lpstr>
      <vt:lpstr>Wingdings</vt:lpstr>
      <vt:lpstr>默认设计模板</vt:lpstr>
      <vt:lpstr>PowerPoint 演示文稿</vt:lpstr>
      <vt:lpstr>PowerPoint 演示文稿</vt:lpstr>
      <vt:lpstr>绪论</vt:lpstr>
      <vt:lpstr>绪论</vt:lpstr>
      <vt:lpstr>绪论</vt:lpstr>
      <vt:lpstr>绪论</vt:lpstr>
      <vt:lpstr>PowerPoint 演示文稿</vt:lpstr>
      <vt:lpstr>PowerPoint 演示文稿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微波毫米波前端</vt:lpstr>
      <vt:lpstr>微波毫米波前端</vt:lpstr>
      <vt:lpstr>微波毫米波前端</vt:lpstr>
      <vt:lpstr>微波毫米波前端</vt:lpstr>
      <vt:lpstr>微波毫米波前端</vt:lpstr>
      <vt:lpstr>微波毫米波前端</vt:lpstr>
      <vt:lpstr>总结</vt:lpstr>
      <vt:lpstr>绪论</vt:lpstr>
    </vt:vector>
  </TitlesOfParts>
  <Company>BIT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Renwu</dc:creator>
  <cp:lastModifiedBy>liao yiming</cp:lastModifiedBy>
  <cp:revision>208</cp:revision>
  <dcterms:created xsi:type="dcterms:W3CDTF">2003-10-29T14:23:11Z</dcterms:created>
  <dcterms:modified xsi:type="dcterms:W3CDTF">2023-05-09T05:01:37Z</dcterms:modified>
</cp:coreProperties>
</file>